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1" r:id="rId9"/>
    <p:sldId id="266" r:id="rId10"/>
    <p:sldId id="260" r:id="rId11"/>
    <p:sldId id="267" r:id="rId12"/>
    <p:sldId id="268" r:id="rId13"/>
    <p:sldId id="269" r:id="rId14"/>
    <p:sldId id="270" r:id="rId15"/>
    <p:sldId id="280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942317-8258-4187-B88C-6F95E6E0182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71DA71-3CAA-47EC-9A13-52A3866BD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921" y="76200"/>
            <a:ext cx="9026879" cy="6019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0"/>
            <a:ext cx="7696200" cy="1470025"/>
          </a:xfrm>
        </p:spPr>
        <p:txBody>
          <a:bodyPr>
            <a:normAutofit fontScale="90000"/>
          </a:bodyPr>
          <a:lstStyle/>
          <a:p>
            <a:r>
              <a:rPr lang="sr-Cyrl-RS" sz="8800" b="1" dirty="0" smtClean="0">
                <a:solidFill>
                  <a:srgbClr val="002060"/>
                </a:solidFill>
              </a:rPr>
              <a:t>картографија</a:t>
            </a: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7772400" cy="8382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</a:t>
            </a:r>
            <a:r>
              <a:rPr lang="sr-Cyrl-RS" dirty="0" smtClean="0">
                <a:solidFill>
                  <a:srgbClr val="002060"/>
                </a:solidFill>
              </a:rPr>
              <a:t>Милка Ивић, проф. географије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438400" cy="838200"/>
          </a:xfrm>
        </p:spPr>
        <p:txBody>
          <a:bodyPr/>
          <a:lstStyle/>
          <a:p>
            <a:r>
              <a:rPr lang="sr-Cyrl-RS" dirty="0" smtClean="0"/>
              <a:t>Стари век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800600" cy="21336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Знања о картографији преносили су морепловци и трговци. Најпознатији међу њима су били Феничани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53791" y="3429000"/>
            <a:ext cx="3914009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4968875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9525" y="265752"/>
            <a:ext cx="3902075" cy="2934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2667000" cy="914400"/>
          </a:xfrm>
        </p:spPr>
        <p:txBody>
          <a:bodyPr>
            <a:normAutofit/>
          </a:bodyPr>
          <a:lstStyle/>
          <a:p>
            <a:r>
              <a:rPr lang="sr-Cyrl-RS" dirty="0" smtClean="0"/>
              <a:t>Стари век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5548"/>
            <a:ext cx="6324600" cy="411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400" y="762000"/>
            <a:ext cx="8686800" cy="1828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Табула Пеутингериана , римска карта  из 4. века приказује путеве, а направљена је у облику свитка дугачког 6,75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.на карти су уцртани путеви и сва пратећа обележја у Горњој Панонији, Италији, Сицилији и северној Африци</a:t>
            </a:r>
          </a:p>
          <a:p>
            <a:pPr algn="ctr"/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(Реплика прецртана у 13. веку)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5943600"/>
            <a:ext cx="12192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bg2">
                    <a:lumMod val="25000"/>
                  </a:schemeClr>
                </a:solidFill>
              </a:rPr>
              <a:t>Део реплике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743200" cy="838200"/>
          </a:xfrm>
        </p:spPr>
        <p:txBody>
          <a:bodyPr/>
          <a:lstStyle/>
          <a:p>
            <a:r>
              <a:rPr lang="sr-Cyrl-RS" dirty="0" smtClean="0"/>
              <a:t>Стари век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04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dirty="0" smtClean="0"/>
              <a:t>    </a:t>
            </a:r>
            <a:r>
              <a:rPr lang="sr-Cyrl-RS" b="1" dirty="0" smtClean="0"/>
              <a:t>Кина</a:t>
            </a:r>
          </a:p>
          <a:p>
            <a:pPr>
              <a:buFontTx/>
              <a:buChar char="-"/>
            </a:pPr>
            <a:r>
              <a:rPr lang="sr-Cyrl-RS" b="1" dirty="0" smtClean="0"/>
              <a:t>Најстарије карте датирају из династије Ћин.</a:t>
            </a:r>
          </a:p>
          <a:p>
            <a:pPr>
              <a:buFontTx/>
              <a:buChar char="-"/>
            </a:pPr>
            <a:endParaRPr lang="sr-Cyrl-RS" b="1" dirty="0" smtClean="0"/>
          </a:p>
          <a:p>
            <a:pPr>
              <a:buFontTx/>
              <a:buChar char="-"/>
            </a:pPr>
            <a:r>
              <a:rPr lang="sr-Cyrl-RS" b="1" dirty="0" smtClean="0"/>
              <a:t>У гробници династије Ћин (3. век пне) пронађено је  1986.г  седам карата нацртаних мастилом. Карте се преклапају и приказују ток реке Јиалинг у Сичуану и површину од 107 </a:t>
            </a:r>
            <a:r>
              <a:rPr lang="el-GR" b="1" dirty="0" smtClean="0"/>
              <a:t>Χ</a:t>
            </a:r>
            <a:r>
              <a:rPr lang="en-US" b="1" dirty="0" smtClean="0"/>
              <a:t> </a:t>
            </a:r>
            <a:r>
              <a:rPr lang="sr-Cyrl-RS" b="1" dirty="0" smtClean="0"/>
              <a:t>68</a:t>
            </a:r>
            <a:r>
              <a:rPr lang="en-US" b="1" dirty="0" smtClean="0"/>
              <a:t>km.</a:t>
            </a:r>
            <a:r>
              <a:rPr lang="sr-Cyrl-RS" b="1" dirty="0" smtClean="0"/>
              <a:t>Карте су оријентисане ка северу и приказују места где се може сећи дрво за градњу (прва економска карта света).</a:t>
            </a:r>
          </a:p>
          <a:p>
            <a:pPr>
              <a:buFontTx/>
              <a:buChar char="-"/>
            </a:pPr>
            <a:r>
              <a:rPr lang="sr-Cyrl-RS" b="1" dirty="0" smtClean="0"/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0200" y="3581400"/>
            <a:ext cx="3392537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00" y="-7881"/>
            <a:ext cx="2667000" cy="214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81000" y="3810000"/>
            <a:ext cx="4953000" cy="2743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sr-Cyrl-RS" sz="2000" b="1" dirty="0" smtClean="0">
                <a:solidFill>
                  <a:schemeClr val="bg2">
                    <a:lumMod val="25000"/>
                  </a:schemeClr>
                </a:solidFill>
              </a:rPr>
              <a:t>На свиленим  картама династије Хан, пронађене 1973. г  уцртани су картографски симболи и картографска мрежа (инспирација биле нити у ткању свилене тканине). Карте су биле оријентисане ка југу. Сматра се да су карте у кутији  вазали предавали  цару као симбол потчињености. 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2971800" cy="9906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Средњи век</a:t>
            </a:r>
            <a:br>
              <a:rPr lang="sr-Cyrl-RS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3733801"/>
          </a:xfrm>
        </p:spPr>
        <p:txBody>
          <a:bodyPr>
            <a:normAutofit fontScale="62500" lnSpcReduction="20000"/>
          </a:bodyPr>
          <a:lstStyle/>
          <a:p>
            <a:r>
              <a:rPr lang="sr-Cyrl-RS" b="1" dirty="0" smtClean="0"/>
              <a:t>Стагнирање картографије у Европи</a:t>
            </a:r>
          </a:p>
          <a:p>
            <a:r>
              <a:rPr lang="sr-Cyrl-RS" b="1" dirty="0" smtClean="0"/>
              <a:t>Највећа препрека напретку - католичка црква</a:t>
            </a:r>
          </a:p>
          <a:p>
            <a:r>
              <a:rPr lang="sr-Cyrl-RS" b="1" dirty="0" smtClean="0"/>
              <a:t>Арапи и Кинези чувају достигнућа из картографије</a:t>
            </a:r>
          </a:p>
          <a:p>
            <a:r>
              <a:rPr lang="sr-Cyrl-RS" b="1" dirty="0" smtClean="0"/>
              <a:t>Арапи унапредили картографију користећи Птоломејеве методе</a:t>
            </a:r>
          </a:p>
          <a:p>
            <a:r>
              <a:rPr lang="sr-Cyrl-RS" b="1" dirty="0" smtClean="0"/>
              <a:t>У карте су уносили податке трговаца и морепловаца и оријентисали ка југу.</a:t>
            </a:r>
          </a:p>
          <a:p>
            <a:r>
              <a:rPr lang="sr-Cyrl-RS" b="1" dirty="0" smtClean="0"/>
              <a:t>Астрономи и географи у 9. веку   направили глобус Старог века </a:t>
            </a:r>
          </a:p>
          <a:p>
            <a:r>
              <a:rPr lang="sr-Cyrl-RS" b="1" dirty="0" smtClean="0"/>
              <a:t>Атлас света направљен у 10. веку (20 карата у правоугаоној пројекцији)</a:t>
            </a:r>
          </a:p>
          <a:p>
            <a:r>
              <a:rPr lang="sr-Cyrl-RS" b="1" dirty="0" smtClean="0"/>
              <a:t>Абу Бируни (973- 1048) описао азимутну пројекцију.</a:t>
            </a:r>
          </a:p>
          <a:p>
            <a:r>
              <a:rPr lang="sr-Cyrl-RS" b="1" dirty="0" smtClean="0"/>
              <a:t>Мухамед Идризи (1099-1161) регионални географ, правио карте са политичким границама, уједначених мера и применио генерализацију (уклонио непотребне детаље).</a:t>
            </a:r>
          </a:p>
          <a:p>
            <a:endParaRPr lang="sr-Cyrl-RS" b="1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51324" y="4572000"/>
            <a:ext cx="4816476" cy="218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entagon 4"/>
          <p:cNvSpPr/>
          <p:nvPr/>
        </p:nvSpPr>
        <p:spPr>
          <a:xfrm>
            <a:off x="533400" y="4876800"/>
            <a:ext cx="3581400" cy="16764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chemeClr val="accent6">
                    <a:lumMod val="75000"/>
                  </a:schemeClr>
                </a:solidFill>
              </a:rPr>
              <a:t>Карта Идризија урађена  1154. г  за Руђера од Сицилије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051"/>
            <a:ext cx="1524000" cy="210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124200" cy="990600"/>
          </a:xfrm>
        </p:spPr>
        <p:txBody>
          <a:bodyPr/>
          <a:lstStyle/>
          <a:p>
            <a:r>
              <a:rPr lang="sr-Cyrl-RS" dirty="0" smtClean="0"/>
              <a:t>Средњи век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505200" cy="3657600"/>
          </a:xfrm>
        </p:spPr>
        <p:txBody>
          <a:bodyPr>
            <a:normAutofit fontScale="85000" lnSpcReduction="10000"/>
          </a:bodyPr>
          <a:lstStyle/>
          <a:p>
            <a:r>
              <a:rPr lang="sr-Cyrl-RS" b="1" dirty="0" smtClean="0"/>
              <a:t>Пири Ријас објавио  карту Медитерана  на коју је у другој верзији додао и делове Америке и Антарктик (1513.г).</a:t>
            </a:r>
          </a:p>
          <a:p>
            <a:r>
              <a:rPr lang="sr-Cyrl-RS" b="1" dirty="0" smtClean="0"/>
              <a:t>Његове карте су сматране најбољим у 16. веку.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066800"/>
            <a:ext cx="5257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457200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eft Arrow 5"/>
          <p:cNvSpPr/>
          <p:nvPr/>
        </p:nvSpPr>
        <p:spPr>
          <a:xfrm>
            <a:off x="3429000" y="6019800"/>
            <a:ext cx="4343400" cy="8382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3">
                    <a:lumMod val="75000"/>
                  </a:schemeClr>
                </a:solidFill>
              </a:rPr>
              <a:t>Карта света из 1513.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У сусрет великим географским открићима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686800" cy="2514599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>Италијани преузимају примат у изради карата од 14. века (Венеција)</a:t>
            </a:r>
            <a:endParaRPr lang="en-US" sz="2400" b="1" dirty="0" smtClean="0"/>
          </a:p>
          <a:p>
            <a:r>
              <a:rPr lang="sr-Cyrl-RS" sz="2400" b="1" dirty="0" smtClean="0"/>
              <a:t>Велики кинески морепловац Џенг Хе (1371-1435) путовао седам пута до “Западног океана” са својом флотом од </a:t>
            </a:r>
          </a:p>
          <a:p>
            <a:pPr>
              <a:buNone/>
            </a:pPr>
            <a:r>
              <a:rPr lang="sr-Cyrl-RS" sz="2400" b="1" dirty="0" smtClean="0"/>
              <a:t>     1405-1433.Његова флота је имала више од </a:t>
            </a:r>
          </a:p>
          <a:p>
            <a:pPr>
              <a:buNone/>
            </a:pPr>
            <a:r>
              <a:rPr lang="sr-Cyrl-RS" sz="2400" b="1" dirty="0" smtClean="0"/>
              <a:t>      30 000 морнара и 70 бродова.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5200"/>
            <a:ext cx="7495904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752600" cy="9906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Џенг хе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191000" cy="167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2400" b="1" dirty="0" smtClean="0"/>
              <a:t>Џенг Хе - карта света </a:t>
            </a:r>
          </a:p>
          <a:p>
            <a:pPr>
              <a:buNone/>
            </a:pPr>
            <a:r>
              <a:rPr lang="sr-Cyrl-RS" sz="2400" b="1" dirty="0" smtClean="0"/>
              <a:t>из 1418. г на којој је уцртан амерички континент пре пловидбре колумба 1492. 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1000" y="762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76375"/>
            <a:ext cx="4953000" cy="358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2213" y="3657600"/>
            <a:ext cx="4215588" cy="296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181600" y="6248400"/>
            <a:ext cx="32766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bg2">
                    <a:lumMod val="25000"/>
                  </a:schemeClr>
                </a:solidFill>
              </a:rPr>
              <a:t>Реплика брода-трезора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0"/>
            <a:ext cx="3048000" cy="1524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3">
                    <a:lumMod val="75000"/>
                  </a:schemeClr>
                </a:solidFill>
              </a:rPr>
              <a:t>Поређење величине командног брода Џенг Хе и Колумбове Санта Марије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3581400"/>
            <a:ext cx="2133600" cy="16002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2286000" cy="990600"/>
          </a:xfrm>
        </p:spPr>
        <p:txBody>
          <a:bodyPr/>
          <a:lstStyle/>
          <a:p>
            <a:r>
              <a:rPr lang="sr-Cyrl-RS" dirty="0" smtClean="0"/>
              <a:t>Нови век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5410200" cy="2209800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r>
              <a:rPr lang="sr-Cyrl-RS" b="1" dirty="0" smtClean="0"/>
              <a:t>Појава компаса и доба Великих географских открића</a:t>
            </a:r>
          </a:p>
          <a:p>
            <a:r>
              <a:rPr lang="sr-Cyrl-RS" b="1" dirty="0" smtClean="0"/>
              <a:t>Мартин Бехајм прави глобус 1492.г (музеј у Нирнбергу)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200" y="5943600"/>
            <a:ext cx="3276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6">
                    <a:lumMod val="75000"/>
                  </a:schemeClr>
                </a:solidFill>
              </a:rPr>
              <a:t>Ањезеова карта Црног мора из 1544. (портолан)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0" y="1873876"/>
            <a:ext cx="3276600" cy="41534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485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2514600" cy="1066800"/>
          </a:xfrm>
        </p:spPr>
        <p:txBody>
          <a:bodyPr/>
          <a:lstStyle/>
          <a:p>
            <a:r>
              <a:rPr lang="sr-Cyrl-RS" dirty="0" smtClean="0"/>
              <a:t>Нови век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7315200" cy="1676400"/>
          </a:xfrm>
        </p:spPr>
        <p:txBody>
          <a:bodyPr>
            <a:normAutofit fontScale="92500" lnSpcReduction="20000"/>
          </a:bodyPr>
          <a:lstStyle/>
          <a:p>
            <a:r>
              <a:rPr lang="sr-Cyrl-RS" b="1" dirty="0" smtClean="0"/>
              <a:t>Португалски краљ Хенрих Морепловац 15. век оснива школу за поморце и уводи вођење бродских дневника (уцртавање обала).</a:t>
            </a:r>
            <a:endParaRPr lang="en-US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590800"/>
            <a:ext cx="2969532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1850" y="76200"/>
            <a:ext cx="188595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314099"/>
            <a:ext cx="5257800" cy="423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09600" y="6400800"/>
            <a:ext cx="5105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Школа за морепловце  у Сагрешу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228600"/>
            <a:ext cx="39624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2">
                    <a:lumMod val="25000"/>
                  </a:schemeClr>
                </a:solidFill>
              </a:rPr>
              <a:t>Споменик Великим географским открићима у Лисабону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590800" cy="838200"/>
          </a:xfrm>
        </p:spPr>
        <p:txBody>
          <a:bodyPr/>
          <a:lstStyle/>
          <a:p>
            <a:r>
              <a:rPr lang="sr-Cyrl-RS" dirty="0" smtClean="0"/>
              <a:t>Нови век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191000" cy="5334000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Примат у изради карата  преузима Низоземска (15-17. века)</a:t>
            </a:r>
          </a:p>
          <a:p>
            <a:r>
              <a:rPr lang="sr-Cyrl-RS" b="1" dirty="0" smtClean="0"/>
              <a:t>1541. г Меркатор прави глобус</a:t>
            </a:r>
          </a:p>
          <a:p>
            <a:r>
              <a:rPr lang="sr-Cyrl-RS" b="1" dirty="0" smtClean="0"/>
              <a:t>1595. г Меркатор издаје прву збирку карата под називом Атлас</a:t>
            </a:r>
          </a:p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8600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62453" y="0"/>
            <a:ext cx="258154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3401895"/>
            <a:ext cx="5029200" cy="340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Картографија је наука која се бави израдом и проучавањем карата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715000" cy="5151437"/>
          </a:xfrm>
        </p:spPr>
        <p:txBody>
          <a:bodyPr>
            <a:normAutofit fontScale="85000" lnSpcReduction="20000"/>
          </a:bodyPr>
          <a:lstStyle/>
          <a:p>
            <a:r>
              <a:rPr lang="sr-Cyrl-RS" b="1" dirty="0" smtClean="0"/>
              <a:t>Историја картографије приказује почетак и развој картографије, начин израде и употребу карата.</a:t>
            </a:r>
          </a:p>
          <a:p>
            <a:r>
              <a:rPr lang="sr-Cyrl-RS" b="1" dirty="0" smtClean="0"/>
              <a:t>Карта је умањени приказ Земљине површине или неког њеног дела.</a:t>
            </a:r>
          </a:p>
          <a:p>
            <a:r>
              <a:rPr lang="sr-Cyrl-RS" b="1" dirty="0" smtClean="0"/>
              <a:t>Карта се користила као помоћно средство за појашњавање појмова и навигацију бродова широм света.</a:t>
            </a:r>
          </a:p>
          <a:p>
            <a:r>
              <a:rPr lang="sr-Cyrl-RS" b="1" dirty="0" smtClean="0"/>
              <a:t>Карте су се развијале од дводимензионалних цртежа  па до данашњих дана када се користи компјутерска модерна графика.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600" y="3657600"/>
            <a:ext cx="3124200" cy="31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11430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667000" cy="838200"/>
          </a:xfrm>
        </p:spPr>
        <p:txBody>
          <a:bodyPr/>
          <a:lstStyle/>
          <a:p>
            <a:r>
              <a:rPr lang="sr-Cyrl-RS" dirty="0" smtClean="0"/>
              <a:t>Нови век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066801"/>
            <a:ext cx="3124200" cy="5791200"/>
          </a:xfrm>
        </p:spPr>
        <p:txBody>
          <a:bodyPr>
            <a:normAutofit fontScale="85000" lnSpcReduction="20000"/>
          </a:bodyPr>
          <a:lstStyle/>
          <a:p>
            <a:r>
              <a:rPr lang="sr-Cyrl-RS" b="1" dirty="0" smtClean="0"/>
              <a:t>1595. г Меркатор издаје прву збирку карата под називом Атлас</a:t>
            </a:r>
          </a:p>
          <a:p>
            <a:r>
              <a:rPr lang="sr-Cyrl-RS" b="1" dirty="0" smtClean="0"/>
              <a:t>Меркатор је отац фламанске картографије . Његове карте имају садржај и биле су непревазиђене до 18. века. Употребио цилиндричну пројекцију.</a:t>
            </a:r>
            <a:endParaRPr lang="en-US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75" y="1219200"/>
            <a:ext cx="5628525" cy="445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" y="5562600"/>
            <a:ext cx="56388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Џепно издање Меркаторовог атласа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438400" cy="838200"/>
          </a:xfrm>
        </p:spPr>
        <p:txBody>
          <a:bodyPr/>
          <a:lstStyle/>
          <a:p>
            <a:r>
              <a:rPr lang="sr-Cyrl-RS" dirty="0" smtClean="0"/>
              <a:t>Нови век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3429000" cy="4191000"/>
          </a:xfrm>
        </p:spPr>
        <p:txBody>
          <a:bodyPr>
            <a:normAutofit fontScale="77500" lnSpcReduction="20000"/>
          </a:bodyPr>
          <a:lstStyle/>
          <a:p>
            <a:r>
              <a:rPr lang="sr-Cyrl-RS" b="1" dirty="0" smtClean="0"/>
              <a:t>1570. г Ортелијус издаје прву збирку карата “Слике света”</a:t>
            </a:r>
          </a:p>
          <a:p>
            <a:pPr>
              <a:buNone/>
            </a:pPr>
            <a:r>
              <a:rPr lang="sr-Cyrl-RS" b="1" dirty="0" smtClean="0"/>
              <a:t>   (претеча атласа)</a:t>
            </a:r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sr-Cyrl-RS" b="1" dirty="0" smtClean="0"/>
              <a:t>Све карте штампане на тада највећем формату папира 71</a:t>
            </a:r>
            <a:r>
              <a:rPr lang="el-GR" b="1" dirty="0" smtClean="0"/>
              <a:t>Χ</a:t>
            </a:r>
            <a:r>
              <a:rPr lang="sr-Cyrl-RS" b="1" dirty="0" smtClean="0"/>
              <a:t>60</a:t>
            </a:r>
            <a:r>
              <a:rPr lang="en-US" b="1" dirty="0" smtClean="0"/>
              <a:t>cm.</a:t>
            </a:r>
            <a:endParaRPr lang="sr-Cyrl-RS" b="1" dirty="0" smtClean="0"/>
          </a:p>
          <a:p>
            <a:pPr>
              <a:buNone/>
            </a:pPr>
            <a:r>
              <a:rPr lang="sr-Cyrl-RS" b="1" dirty="0" smtClean="0"/>
              <a:t>*Ортелијусов џепни мини атлас  Епитомес)          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2971800"/>
            <a:ext cx="5706169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0623" y="5181600"/>
            <a:ext cx="2985978" cy="128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5010" y="76200"/>
            <a:ext cx="2330389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8824" y="228600"/>
            <a:ext cx="3291525" cy="25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Развој савремене картографије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029200" cy="5638800"/>
          </a:xfrm>
        </p:spPr>
        <p:txBody>
          <a:bodyPr>
            <a:normAutofit fontScale="70000" lnSpcReduction="20000"/>
          </a:bodyPr>
          <a:lstStyle/>
          <a:p>
            <a:r>
              <a:rPr lang="sr-Cyrl-RS" b="1" dirty="0" smtClean="0"/>
              <a:t>У 18. веку се за израду карата ангажују астрономи и математичари</a:t>
            </a:r>
          </a:p>
          <a:p>
            <a:r>
              <a:rPr lang="sr-Cyrl-RS" b="1" dirty="0" smtClean="0"/>
              <a:t>За натписе на картама се више не користи латински језик</a:t>
            </a:r>
          </a:p>
          <a:p>
            <a:r>
              <a:rPr lang="sr-Cyrl-RS" b="1" dirty="0" smtClean="0"/>
              <a:t>Атласи се преводе на више језика</a:t>
            </a:r>
          </a:p>
          <a:p>
            <a:r>
              <a:rPr lang="sr-Cyrl-RS" b="1" dirty="0" smtClean="0"/>
              <a:t>Са карата нестају беле површине, фантастичне слике змајева и морских немани.</a:t>
            </a:r>
          </a:p>
          <a:p>
            <a:r>
              <a:rPr lang="sr-Cyrl-RS" b="1" dirty="0" smtClean="0"/>
              <a:t>Појављују се први картографски знаци слични данашњим</a:t>
            </a:r>
          </a:p>
          <a:p>
            <a:r>
              <a:rPr lang="sr-Cyrl-RS" b="1" dirty="0" smtClean="0"/>
              <a:t>Нема китњастог украшавања карата</a:t>
            </a:r>
          </a:p>
          <a:p>
            <a:r>
              <a:rPr lang="sr-Cyrl-RS" b="1" dirty="0" smtClean="0"/>
              <a:t>Карте се штампају на већим форматима папира (смањен порез на папир, штампа учинила да се све више читају књиге које су постале свима доступније)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656814"/>
            <a:ext cx="3886200" cy="312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4216" y="152400"/>
            <a:ext cx="3518209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410200" y="2895600"/>
            <a:ext cx="35814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Карта Брижа и Европе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019800" cy="838200"/>
          </a:xfrm>
        </p:spPr>
        <p:txBody>
          <a:bodyPr/>
          <a:lstStyle/>
          <a:p>
            <a:r>
              <a:rPr lang="sr-Cyrl-RS" dirty="0" smtClean="0"/>
              <a:t>Савремена картографија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686800" cy="3733800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 smtClean="0"/>
              <a:t>Уводе се нове методе у представљању рељефа</a:t>
            </a:r>
          </a:p>
          <a:p>
            <a:r>
              <a:rPr lang="sr-Cyrl-RS" dirty="0" smtClean="0"/>
              <a:t>Израда специјалних карата</a:t>
            </a:r>
          </a:p>
          <a:p>
            <a:r>
              <a:rPr lang="sr-Cyrl-RS" dirty="0" smtClean="0"/>
              <a:t>Математика постаје примарна наука у изради карата</a:t>
            </a:r>
          </a:p>
          <a:p>
            <a:r>
              <a:rPr lang="sr-Cyrl-RS" dirty="0" smtClean="0"/>
              <a:t>Почетком 20. века картографија постаје самостална наука</a:t>
            </a:r>
          </a:p>
          <a:p>
            <a:r>
              <a:rPr lang="sr-Cyrl-RS" dirty="0" smtClean="0"/>
              <a:t>1909. године направљена прва карта света у размери 1:1 000 000, као плод међународне срадње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07594" y="4267200"/>
            <a:ext cx="3760206" cy="253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entagon 4"/>
          <p:cNvSpPr/>
          <p:nvPr/>
        </p:nvSpPr>
        <p:spPr>
          <a:xfrm>
            <a:off x="2971800" y="4876800"/>
            <a:ext cx="2743200" cy="167640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Карта света из 1909. године (литографија)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724400"/>
            <a:ext cx="2780270" cy="2057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Компјутери у модерној картографији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4419600" cy="19811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RS" dirty="0" smtClean="0"/>
              <a:t>Средином 20. века напредак у електронској индустрији подстиче развој дигиталне картографије.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116056"/>
            <a:ext cx="6400800" cy="367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6292" y="990600"/>
            <a:ext cx="4049108" cy="214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6200" y="4267200"/>
            <a:ext cx="4191000" cy="522288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  <a:latin typeface="Franklin Gothic Medium Cond" pitchFamily="34" charset="0"/>
              </a:rPr>
              <a:t>Карта Дамаска из 1575. г</a:t>
            </a:r>
            <a:br>
              <a:rPr lang="sr-Cyrl-RS" dirty="0" smtClean="0">
                <a:solidFill>
                  <a:schemeClr val="accent2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  <a:latin typeface="Franklin Gothic Medium Cond" pitchFamily="34" charset="0"/>
              </a:rPr>
              <a:t>(најстарије светске престонице 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533218"/>
            <a:ext cx="8229600" cy="1324782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Крај</a:t>
            </a:r>
          </a:p>
          <a:p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Хвала на пажњи!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1816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Прве познате карте </a:t>
            </a:r>
            <a:br>
              <a:rPr lang="sr-Cyrl-RS" dirty="0" smtClean="0"/>
            </a:br>
            <a:r>
              <a:rPr lang="sr-Cyrl-RS" dirty="0" smtClean="0"/>
              <a:t>су приказивале небо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638800" cy="2743199"/>
          </a:xfrm>
        </p:spPr>
        <p:txBody>
          <a:bodyPr>
            <a:normAutofit fontScale="92500" lnSpcReduction="20000"/>
          </a:bodyPr>
          <a:lstStyle/>
          <a:p>
            <a:r>
              <a:rPr lang="sr-Cyrl-RS" b="1" dirty="0" smtClean="0"/>
              <a:t>Карта у пећини Ласко на југозападу   Француске стара је 16 500 година. На њој су тачкама представљене звезде (сазвежђе Плејаде)</a:t>
            </a:r>
          </a:p>
          <a:p>
            <a:r>
              <a:rPr lang="sr-Cyrl-RS" sz="2200" b="1" dirty="0" smtClean="0"/>
              <a:t>У пећини Ел Кастиљо у Шпанији  је пронађена карта стара 12 000г</a:t>
            </a:r>
            <a:endParaRPr lang="en-US" sz="2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75" y="3810000"/>
            <a:ext cx="4665625" cy="29718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24200"/>
            <a:ext cx="3276600" cy="36469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7315200" y="3581400"/>
            <a:ext cx="14478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0"/>
            <a:ext cx="2971800" cy="2866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Chevron 7"/>
          <p:cNvSpPr/>
          <p:nvPr/>
        </p:nvSpPr>
        <p:spPr>
          <a:xfrm>
            <a:off x="6172200" y="3733800"/>
            <a:ext cx="1018032" cy="6370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Најстарија сачувана карта мурал на камену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648200" cy="3428999"/>
          </a:xfrm>
        </p:spPr>
        <p:txBody>
          <a:bodyPr>
            <a:normAutofit fontScale="70000" lnSpcReduction="20000"/>
          </a:bodyPr>
          <a:lstStyle/>
          <a:p>
            <a:r>
              <a:rPr lang="sr-Cyrl-RS" b="1" dirty="0" smtClean="0"/>
              <a:t>Најстарија сачувана карта мурал на камену  приказује неолитско насеље  Чатал Хојук у Анадолији (Турска) и стара је око 7000 година.</a:t>
            </a:r>
          </a:p>
          <a:p>
            <a:r>
              <a:rPr lang="sr-Cyrl-RS" b="1" dirty="0" smtClean="0"/>
              <a:t>На карти су уцртане груписане куће у које се улазило преко  равних кровова. Због тога се сматра да је карта  урађена у птичијој перспективи.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743200"/>
            <a:ext cx="4267200" cy="405384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228600"/>
            <a:ext cx="39370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6400800" y="17526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588044">
            <a:off x="4725150" y="3536566"/>
            <a:ext cx="3111818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68049"/>
            <a:ext cx="4495800" cy="281375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743200" cy="914400"/>
          </a:xfrm>
        </p:spPr>
        <p:txBody>
          <a:bodyPr/>
          <a:lstStyle/>
          <a:p>
            <a:r>
              <a:rPr lang="sr-Cyrl-RS" dirty="0" smtClean="0"/>
              <a:t>Стари век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04800"/>
            <a:ext cx="4648200" cy="6400800"/>
          </a:xfr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b="1" dirty="0" smtClean="0"/>
              <a:t>    Вавилонске карте су биле прецизне зато што су урађене уз премеравање терена. </a:t>
            </a:r>
          </a:p>
          <a:p>
            <a:pPr>
              <a:buNone/>
            </a:pPr>
            <a:r>
              <a:rPr lang="sr-Cyrl-RS" b="1" dirty="0" smtClean="0"/>
              <a:t>    Најстарија позната карта је урезана на глиненој плочици величине 7,6 </a:t>
            </a:r>
            <a:r>
              <a:rPr lang="el-GR" b="1" dirty="0" smtClean="0"/>
              <a:t>Χ</a:t>
            </a:r>
            <a:r>
              <a:rPr lang="sr-Cyrl-RS" b="1" dirty="0" smtClean="0"/>
              <a:t>6,8 </a:t>
            </a:r>
            <a:r>
              <a:rPr lang="en-US" b="1" dirty="0" smtClean="0"/>
              <a:t>cm. </a:t>
            </a:r>
            <a:r>
              <a:rPr lang="sr-Cyrl-RS" b="1" dirty="0" smtClean="0"/>
              <a:t>Пронађена је 1930. г код Га Сура у близини града Киркука у северном Ираку. На карти је приказана речна долина између два брда, односно посед од 12 хектара власника Азала. (Вавилонци су после поплава често премеравали земљиште како би се утврдило власништво.)</a:t>
            </a:r>
          </a:p>
          <a:p>
            <a:pPr>
              <a:buNone/>
            </a:pPr>
            <a:r>
              <a:rPr lang="sr-Cyrl-RS" b="1" dirty="0" smtClean="0"/>
              <a:t>     Карта је позната као </a:t>
            </a:r>
          </a:p>
          <a:p>
            <a:pPr>
              <a:buNone/>
            </a:pPr>
            <a:r>
              <a:rPr lang="sr-Cyrl-RS" b="1" dirty="0" smtClean="0"/>
              <a:t>     “Карта Горње Вавилоније”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4038600" cy="1447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chemeClr val="accent6">
                    <a:lumMod val="75000"/>
                  </a:schemeClr>
                </a:solidFill>
              </a:rPr>
              <a:t>Карте су користили Вавилонци, Египћани, Феничани,...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600" y="3352800"/>
            <a:ext cx="4470400" cy="33528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667000" cy="685800"/>
          </a:xfrm>
        </p:spPr>
        <p:txBody>
          <a:bodyPr/>
          <a:lstStyle/>
          <a:p>
            <a:r>
              <a:rPr lang="sr-Cyrl-RS" dirty="0" smtClean="0"/>
              <a:t>Стари век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0"/>
            <a:ext cx="3429000" cy="4419599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Вавилонска карта света Имаго Мунди је најстарија сачувана карта света из </a:t>
            </a:r>
          </a:p>
          <a:p>
            <a:pPr>
              <a:buNone/>
            </a:pPr>
            <a:r>
              <a:rPr lang="sr-Cyrl-RS" b="1" dirty="0" smtClean="0"/>
              <a:t>    600.г пне</a:t>
            </a:r>
            <a:endParaRPr lang="en-US" b="1" dirty="0"/>
          </a:p>
        </p:txBody>
      </p:sp>
      <p:pic>
        <p:nvPicPr>
          <p:cNvPr id="4" name="Picture 2" descr="G:\kartografija\1 babylonmapcx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" y="1600200"/>
            <a:ext cx="7424928" cy="515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590800" cy="838200"/>
          </a:xfrm>
        </p:spPr>
        <p:txBody>
          <a:bodyPr/>
          <a:lstStyle/>
          <a:p>
            <a:r>
              <a:rPr lang="sr-Cyrl-RS" dirty="0" smtClean="0"/>
              <a:t>Стари век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686800" cy="2514599"/>
          </a:xfrm>
        </p:spPr>
        <p:txBody>
          <a:bodyPr>
            <a:normAutofit fontScale="77500" lnSpcReduction="20000"/>
          </a:bodyPr>
          <a:lstStyle/>
          <a:p>
            <a:r>
              <a:rPr lang="sr-Cyrl-RS" b="1" dirty="0" smtClean="0"/>
              <a:t>“Карта злата у Египту”</a:t>
            </a:r>
          </a:p>
          <a:p>
            <a:r>
              <a:rPr lang="sr-Cyrl-RS" b="1" dirty="0" smtClean="0"/>
              <a:t>Карте у Египту су биле реткост и правиле су се само после поплава, када се поново премеравало земљиште око Нила.</a:t>
            </a:r>
          </a:p>
          <a:p>
            <a:r>
              <a:rPr lang="sr-Cyrl-RS" b="1" dirty="0" smtClean="0"/>
              <a:t> Торинска карта на папирусу  из 1300. г пне, приказује планине источно од Нила где се копало злато и сребро.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200400"/>
            <a:ext cx="878767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667000" cy="685800"/>
          </a:xfrm>
        </p:spPr>
        <p:txBody>
          <a:bodyPr/>
          <a:lstStyle/>
          <a:p>
            <a:r>
              <a:rPr lang="sr-Cyrl-RS" dirty="0" smtClean="0"/>
              <a:t>Стари век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495800"/>
          </a:xfrm>
        </p:spPr>
        <p:txBody>
          <a:bodyPr>
            <a:normAutofit fontScale="77500" lnSpcReduction="20000"/>
          </a:bodyPr>
          <a:lstStyle/>
          <a:p>
            <a:r>
              <a:rPr lang="sr-Cyrl-RS" b="1" dirty="0" smtClean="0"/>
              <a:t>У античко доба Грци су замишљали себе у центру Земље а све окружено морем Океанос.</a:t>
            </a:r>
          </a:p>
          <a:p>
            <a:r>
              <a:rPr lang="sr-Cyrl-RS" b="1" dirty="0" smtClean="0"/>
              <a:t> Прве основе картографије поставили Грци водећи рачуна о сферном облику Земље и њеним димензијама.</a:t>
            </a:r>
          </a:p>
          <a:p>
            <a:r>
              <a:rPr lang="sr-Cyrl-RS" b="1" dirty="0" smtClean="0"/>
              <a:t>Херодот и Страбон у својим делима пишу да је: Анаксимандар “отац картографије” зато што је први применио цилиндричну правоугаону пројекцију.</a:t>
            </a:r>
          </a:p>
          <a:p>
            <a:r>
              <a:rPr lang="sr-Cyrl-RS" b="1" dirty="0" smtClean="0"/>
              <a:t>Анаксимандар (610-546.г пне) је  израдио прву  карту познатог света, где је осликао копно и воду која га окружује(није сачувана). Такође је први користио сунчев сат, одредио дугодневницу, краткодневници и равнодневницу.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t="-18857"/>
          <a:stretch>
            <a:fillRect/>
          </a:stretch>
        </p:blipFill>
        <p:spPr bwMode="auto">
          <a:xfrm>
            <a:off x="5638800" y="4495800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Laptop\Desktop\280px-Anaximander_world_map-sr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724400"/>
            <a:ext cx="2133600" cy="2133600"/>
          </a:xfrm>
          <a:prstGeom prst="rect">
            <a:avLst/>
          </a:prstGeom>
          <a:noFill/>
        </p:spPr>
      </p:pic>
      <p:sp>
        <p:nvSpPr>
          <p:cNvPr id="8" name="Pentagon 7"/>
          <p:cNvSpPr/>
          <p:nvPr/>
        </p:nvSpPr>
        <p:spPr>
          <a:xfrm>
            <a:off x="914400" y="5334000"/>
            <a:ext cx="2590800" cy="121920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6">
                    <a:lumMod val="75000"/>
                  </a:schemeClr>
                </a:solidFill>
              </a:rPr>
              <a:t>Могући изглед Анаксимандарове карте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2590800" cy="990600"/>
          </a:xfrm>
        </p:spPr>
        <p:txBody>
          <a:bodyPr/>
          <a:lstStyle/>
          <a:p>
            <a:r>
              <a:rPr lang="sr-Cyrl-RS" dirty="0" smtClean="0"/>
              <a:t>Стари век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3505201"/>
          </a:xfrm>
        </p:spPr>
        <p:txBody>
          <a:bodyPr>
            <a:normAutofit fontScale="62500" lnSpcReduction="20000"/>
          </a:bodyPr>
          <a:lstStyle/>
          <a:p>
            <a:r>
              <a:rPr lang="sr-Cyrl-RS" b="1" dirty="0" smtClean="0"/>
              <a:t>Педесет година касније Хекатеј из Милета је израдио другу карту  за коју је тврдио да је побољшана верзија Анаксимандарове карте.</a:t>
            </a:r>
          </a:p>
          <a:p>
            <a:r>
              <a:rPr lang="sr-Cyrl-RS" b="1" dirty="0" smtClean="0"/>
              <a:t>Клаудије Птоломеј ( 90-168.г) грчко-римски географ, астроном и математичар из Александрије  је дефинисао картографију у свом делу Географија као “представљање Земље линијама”.Дао је детаљна упутства за израду карата  (уз коришћење координата) и приложио 27 карата. На картама је било више копна него воде а Индијски океан је представљен као језеро.</a:t>
            </a:r>
          </a:p>
          <a:p>
            <a:r>
              <a:rPr lang="sr-Cyrl-RS" b="1" dirty="0" smtClean="0"/>
              <a:t>Атлас је поново штампан у Болоњи 1477. г.</a:t>
            </a:r>
          </a:p>
          <a:p>
            <a:r>
              <a:rPr lang="sr-Cyrl-RS" b="1" dirty="0" smtClean="0"/>
              <a:t>Ератостен је први употребио  у изради карата меридијане  и паралеле који су почињали са Родоса.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4114800"/>
            <a:ext cx="3733800" cy="255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267200"/>
            <a:ext cx="2057400" cy="245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352800" y="4800600"/>
            <a:ext cx="18288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6">
                    <a:lumMod val="75000"/>
                  </a:schemeClr>
                </a:solidFill>
              </a:rPr>
              <a:t>Клаудије Птоломеј и изглед његове карте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351</TotalTime>
  <Words>1304</Words>
  <Application>Microsoft Office PowerPoint</Application>
  <PresentationFormat>On-screen Show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картографија</vt:lpstr>
      <vt:lpstr>Картографија је наука која се бави израдом и проучавањем карата</vt:lpstr>
      <vt:lpstr>Прве познате карте  су приказивале небо</vt:lpstr>
      <vt:lpstr>Најстарија сачувана карта мурал на камену</vt:lpstr>
      <vt:lpstr>Стари век</vt:lpstr>
      <vt:lpstr>Стари век</vt:lpstr>
      <vt:lpstr>Стари век</vt:lpstr>
      <vt:lpstr>Стари век</vt:lpstr>
      <vt:lpstr>Стари век</vt:lpstr>
      <vt:lpstr>Стари век</vt:lpstr>
      <vt:lpstr>Стари век </vt:lpstr>
      <vt:lpstr>Стари век</vt:lpstr>
      <vt:lpstr>Средњи век </vt:lpstr>
      <vt:lpstr>Средњи век</vt:lpstr>
      <vt:lpstr>У сусрет великим географским открићима</vt:lpstr>
      <vt:lpstr>Џенг хе</vt:lpstr>
      <vt:lpstr>Нови век</vt:lpstr>
      <vt:lpstr>Нови век</vt:lpstr>
      <vt:lpstr>Нови век </vt:lpstr>
      <vt:lpstr>Нови век</vt:lpstr>
      <vt:lpstr>Нови век </vt:lpstr>
      <vt:lpstr>Развој савремене картографије</vt:lpstr>
      <vt:lpstr>Савремена картографија</vt:lpstr>
      <vt:lpstr>Компјутери у модерној картографији </vt:lpstr>
      <vt:lpstr>Карта Дамаска из 1575. г (најстарије светске престонице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картографија</dc:title>
  <dc:creator>Laptop</dc:creator>
  <cp:lastModifiedBy>K</cp:lastModifiedBy>
  <cp:revision>37</cp:revision>
  <dcterms:created xsi:type="dcterms:W3CDTF">2014-09-14T13:31:41Z</dcterms:created>
  <dcterms:modified xsi:type="dcterms:W3CDTF">2014-09-16T08:18:02Z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